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72" r:id="rId2"/>
    <p:sldId id="273" r:id="rId3"/>
    <p:sldId id="274" r:id="rId4"/>
    <p:sldId id="261" r:id="rId5"/>
    <p:sldId id="262" r:id="rId6"/>
    <p:sldId id="264" r:id="rId7"/>
    <p:sldId id="263" r:id="rId8"/>
    <p:sldId id="265" r:id="rId9"/>
    <p:sldId id="266" r:id="rId10"/>
    <p:sldId id="270" r:id="rId11"/>
    <p:sldId id="268" r:id="rId12"/>
    <p:sldId id="269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764" y="5157192"/>
            <a:ext cx="8820472" cy="1440160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7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8072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2060848"/>
            <a:ext cx="4112163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08309" y="2060848"/>
            <a:ext cx="4112163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48072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844824"/>
            <a:ext cx="8856984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54EBA77-0D7B-439F-AC66-0CF6CFF5032F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E30BB328-C5D4-454C-8350-512C1C91EB7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5"/>
            <a:ext cx="763284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«Орджоникидзевская СОШ»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опыта участников проекта «500+» по теме: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 педагогических кадров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pPr algn="r"/>
            <a:r>
              <a:rPr lang="ru-RU" dirty="0">
                <a:solidFill>
                  <a:srgbClr val="C00000"/>
                </a:solidFill>
              </a:rPr>
              <a:t>Куратор: директор МБОУ «</a:t>
            </a:r>
            <a:r>
              <a:rPr lang="ru-RU" dirty="0" err="1">
                <a:solidFill>
                  <a:srgbClr val="C00000"/>
                </a:solidFill>
              </a:rPr>
              <a:t>Июсская</a:t>
            </a:r>
            <a:r>
              <a:rPr lang="ru-RU" dirty="0">
                <a:solidFill>
                  <a:srgbClr val="C00000"/>
                </a:solidFill>
              </a:rPr>
              <a:t> СОШ»</a:t>
            </a:r>
          </a:p>
          <a:p>
            <a:pPr algn="r"/>
            <a:r>
              <a:rPr lang="ru-RU" dirty="0">
                <a:solidFill>
                  <a:srgbClr val="C00000"/>
                </a:solidFill>
              </a:rPr>
              <a:t>Михайлова Тамара </a:t>
            </a:r>
            <a:r>
              <a:rPr lang="ru-RU" dirty="0" smtClean="0">
                <a:solidFill>
                  <a:srgbClr val="C00000"/>
                </a:solidFill>
              </a:rPr>
              <a:t>Сергеевна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2022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9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415892"/>
            <a:ext cx="760377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С РОДИТЕЛЯМИ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 родителей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«Удовлетворённость учебно-воспитательным процессом в школе»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Родительское собрание «Вовлечённость родителей в учебно-воспитательный процесс»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(обмен опытом)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Проектная мастерская «Благоустройство школьного двора»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Совместная экскурсия в драм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театр и краеведческий музей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Абакан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-16541"/>
            <a:ext cx="835824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озданы условия для повышения качества кадрового потенциала школы, способного выполнять современные требования к содержанию образовательного процесса.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Школа обеспечена кадрами, способными учить по ФГОС нового поколения.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  проходят аттестацию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согласно графика.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Повысился престиж педагогической профессии.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Педагоги прошли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бучение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способны вести результативную инновационную деятельность,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 принимают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участие в разработке инновационных проектов, в конструировании образовательных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 и их осознанной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Организовано профессиональное сопровождение  специалистов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сохранения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развитие кадрового потенциала.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Затруднение: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привлечение молодых специалистов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04664"/>
            <a:ext cx="77048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Компонент успеха </a:t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«Орджоникидзевская СОШ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Формула успеха школы – совокупность различных способов достижения цели. А цель школы, ни много – ни мало, это – раскрытие таланта в каждом школьнике, развитие его всеми доступными материальными и нематериальными инструментами, воспитание личности ребенка, соответствующей всем духовным и нравственным критериям общества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И это смогут сделать квалифицированные, талантливые педагоги.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 новичкам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ШНОР – это новый опыт работы  и нужно понять, что работа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проекте 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500+»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это адресная методическая помощь, которая даёт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новый стимул в деятельности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всего педагогического коллектива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034" y="2967335"/>
            <a:ext cx="4429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Всем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338274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827" y="476672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Контингент обучающихся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НОО 1-4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10 обучающихся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ООО 5-9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21 обучающийся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СОО 10-11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4 обучающихся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Всего обучающихся: 35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предшкольная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группа:12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комплектов: 5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Обучающихся: ОВЗ: -2, ЗПР -2.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 обучающихся по школе: 47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Кадровый состав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Всего 11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Средний возраст педагогов - 46 лет.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стаж  (опыт работы) 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25 лет.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первой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категорией 5 педагогов (45,4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4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056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 РАБОТЫ  ШКОЛЫ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преодолению риска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«Дефицит педагогических кадров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образования в первую очередь зависит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укомплектованности школы квалифицированными педагогическими работниками.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Одна из причин снижения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качества обучения в МБОУ «Орджоникидзевская СОШ»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дефицит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педагогических кадров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Проявление риска  в данной школе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нехватка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квалифицированных педагогических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узких специалистов  (психолога, социального педагога, дефектолога)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Риск зафиксирован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анкетирования учителей, родителей и обучающихся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96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04664"/>
            <a:ext cx="7312326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ШАГИ (предпринятые меры)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1.Анализ имеющегося педагогического состава (квалификационная категория, возраст, стаж, переподготовка и повышение квалификации).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2.Диагностика профессиональных дефицитов педагогических работников.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3.Выявление дефицитов педагогических кадров и причин их отсутствия.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4.Изучения возможностей привлечения кадров в школу (в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т.ч.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олодых специалистов)и переподготовка действующих педагогов школы.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Разработка механизма заключения договоров о сетевом взаимодействии.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5.Профориентационная работа с обучающимися.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Реакция коллектива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всегда положительная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611849"/>
              </p:ext>
            </p:extLst>
          </p:nvPr>
        </p:nvGraphicFramePr>
        <p:xfrm>
          <a:off x="323528" y="1988840"/>
          <a:ext cx="8464454" cy="3017965"/>
        </p:xfrm>
        <a:graphic>
          <a:graphicData uri="http://schemas.openxmlformats.org/drawingml/2006/table">
            <a:tbl>
              <a:tblPr/>
              <a:tblGrid>
                <a:gridCol w="1900951"/>
                <a:gridCol w="2047897"/>
                <a:gridCol w="1325909"/>
                <a:gridCol w="1685205"/>
                <a:gridCol w="1504492"/>
              </a:tblGrid>
              <a:tr h="245941">
                <a:tc>
                  <a:txBody>
                    <a:bodyPr/>
                    <a:lstStyle/>
                    <a:p>
                      <a:pPr marL="426720" algn="ctr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Задача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6860" algn="ctr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222885" indent="191770" algn="ctr">
                        <a:lnSpc>
                          <a:spcPts val="1250"/>
                        </a:lnSpc>
                        <a:spcBef>
                          <a:spcPts val="4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реализации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5260" algn="ctr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Участники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572">
                <a:tc>
                  <a:txBody>
                    <a:bodyPr/>
                    <a:lstStyle/>
                    <a:p>
                      <a:pPr marL="69850" marR="233045" algn="ctr"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Проанализировать</a:t>
                      </a:r>
                      <a:r>
                        <a:rPr lang="ru-RU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имеющийся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педагогический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состав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квалификацикаци</a:t>
                      </a:r>
                      <a:r>
                        <a:rPr lang="ru-RU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онная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spc="-10" dirty="0">
                          <a:latin typeface="Times New Roman"/>
                          <a:ea typeface="Times New Roman"/>
                          <a:cs typeface="Times New Roman"/>
                        </a:rPr>
                        <a:t>категория,</a:t>
                      </a:r>
                      <a:r>
                        <a:rPr lang="ru-RU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переподготовка,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квалификации)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298450" algn="ctr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профессиональных</a:t>
                      </a:r>
                      <a:r>
                        <a:rPr lang="ru-RU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дефицитов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педагогических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работников</a:t>
                      </a:r>
                    </a:p>
                    <a:p>
                      <a:pPr marL="69215" marR="25908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Подача</a:t>
                      </a:r>
                      <a:r>
                        <a:rPr lang="en-US" sz="1400" spc="-4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сведений</a:t>
                      </a:r>
                      <a:r>
                        <a:rPr lang="en-US" sz="1400" spc="-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имеющихся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вакансиях</a:t>
                      </a:r>
                      <a:r>
                        <a:rPr lang="en-US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1400" spc="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en-US" sz="1400" spc="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учебный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в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Центр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занятости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населения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en-US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298450" algn="ctr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портал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https: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rabota.ru/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50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r>
                        <a:rPr lang="en-US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2022г.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7937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Заместитель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директора по УВР</a:t>
                      </a:r>
                      <a:r>
                        <a:rPr lang="ru-RU" sz="1400" spc="-2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Смолина</a:t>
                      </a:r>
                      <a:r>
                        <a:rPr lang="ru-RU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Ю.А.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5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Педагогический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коллектив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14282" y="184666"/>
            <a:ext cx="8929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Дорожная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реализации программы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антирисковых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мер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205856"/>
              </p:ext>
            </p:extLst>
          </p:nvPr>
        </p:nvGraphicFramePr>
        <p:xfrm>
          <a:off x="395536" y="1052736"/>
          <a:ext cx="8463884" cy="5415726"/>
        </p:xfrm>
        <a:graphic>
          <a:graphicData uri="http://schemas.openxmlformats.org/drawingml/2006/table">
            <a:tbl>
              <a:tblPr/>
              <a:tblGrid>
                <a:gridCol w="1929028"/>
                <a:gridCol w="1929028"/>
                <a:gridCol w="1587387"/>
                <a:gridCol w="1587387"/>
                <a:gridCol w="1431054"/>
              </a:tblGrid>
              <a:tr h="2635175">
                <a:tc rowSpan="3">
                  <a:txBody>
                    <a:bodyPr/>
                    <a:lstStyle/>
                    <a:p>
                      <a:pPr marL="69850" marR="224155" algn="ctr"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Сформировать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индивидуальный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педагогов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231775" algn="l">
                        <a:spcAft>
                          <a:spcPts val="0"/>
                        </a:spcAft>
                        <a:tabLst>
                          <a:tab pos="755015" algn="l"/>
                          <a:tab pos="934085" algn="l"/>
                          <a:tab pos="1144905" algn="l"/>
                        </a:tabLs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Повышение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квалификации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педагогических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работников</a:t>
                      </a:r>
                      <a:r>
                        <a:rPr lang="en-US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4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через</a:t>
                      </a:r>
                      <a:r>
                        <a:rPr lang="en-US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обучение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400" spc="-5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en-US" sz="1400" spc="-26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программам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дополнительного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участие</a:t>
                      </a:r>
                      <a:r>
                        <a:rPr lang="en-US" sz="14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 spc="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конкурсах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1400" spc="-5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проектах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231140" algn="l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различных</a:t>
                      </a:r>
                      <a:r>
                        <a:rPr lang="en-US" sz="1400" spc="1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уровней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самообразование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ts val="1255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  <a:tabLst>
                          <a:tab pos="751840" algn="r"/>
                        </a:tabLs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algn="ctr">
                        <a:lnSpc>
                          <a:spcPts val="1255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  <a:tabLst>
                          <a:tab pos="751840" algn="r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5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r>
                        <a:rPr lang="en-US" sz="1400" spc="-26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pc="-26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2022г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793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Заместитель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директора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УВР</a:t>
                      </a:r>
                      <a:r>
                        <a:rPr lang="en-US" sz="1400" spc="-2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Смолина</a:t>
                      </a:r>
                      <a:r>
                        <a:rPr lang="en-US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Ю.А.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8905"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Педагогические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работники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ШМО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marR="55880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Проведение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анкетирования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72390" algn="l">
                        <a:spcAft>
                          <a:spcPts val="0"/>
                        </a:spcAft>
                        <a:tabLst>
                          <a:tab pos="96012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4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влияния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профессионального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сотрудничества</a:t>
                      </a:r>
                      <a:r>
                        <a:rPr lang="en-US" sz="1400" spc="9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через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сетевое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492760" algn="l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взаимодействие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школ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751840" algn="r"/>
                        </a:tabLs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algn="ctr"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751840" algn="r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августа</a:t>
                      </a:r>
                      <a:r>
                        <a:rPr lang="en-US" sz="1400" spc="-26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2022г.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90805"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Заместитель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директора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УВР</a:t>
                      </a:r>
                      <a:r>
                        <a:rPr lang="en-US" sz="1400" spc="-2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Смолина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Ю.А.,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8905"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Педагогические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работники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ШМО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 algn="l">
                        <a:lnSpc>
                          <a:spcPts val="1255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Проведение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298450" algn="l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самодиагностики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профессиональных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дефицитов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515620" algn="l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педагогических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работников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ts val="1255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  <a:tabLst>
                          <a:tab pos="751840" algn="r"/>
                        </a:tabLs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algn="ctr">
                        <a:lnSpc>
                          <a:spcPts val="1255"/>
                        </a:lnSpc>
                        <a:spcBef>
                          <a:spcPts val="535"/>
                        </a:spcBef>
                        <a:spcAft>
                          <a:spcPts val="0"/>
                        </a:spcAft>
                        <a:tabLst>
                          <a:tab pos="751840" algn="r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июня</a:t>
                      </a:r>
                      <a:r>
                        <a:rPr lang="en-US" sz="1400" spc="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2022г.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793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Заместитель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директора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УВР</a:t>
                      </a:r>
                      <a:r>
                        <a:rPr lang="en-US" sz="1400" spc="-2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Смолина</a:t>
                      </a:r>
                      <a:r>
                        <a:rPr lang="en-US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Ю.А.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8905"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Педагогические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работники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ШМО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342900"/>
          <a:ext cx="8001057" cy="6187440"/>
        </p:xfrm>
        <a:graphic>
          <a:graphicData uri="http://schemas.openxmlformats.org/drawingml/2006/table">
            <a:tbl>
              <a:tblPr/>
              <a:tblGrid>
                <a:gridCol w="1851362"/>
                <a:gridCol w="1994474"/>
                <a:gridCol w="1291319"/>
                <a:gridCol w="1641242"/>
                <a:gridCol w="1222660"/>
              </a:tblGrid>
              <a:tr h="2745972">
                <a:tc>
                  <a:txBody>
                    <a:bodyPr/>
                    <a:lstStyle/>
                    <a:p>
                      <a:pPr marL="69850" marR="616585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Разработать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механизм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заключения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850" marR="231140">
                        <a:spcAft>
                          <a:spcPts val="0"/>
                        </a:spcAft>
                        <a:tabLst>
                          <a:tab pos="1111250" algn="l"/>
                        </a:tabLs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договоров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400" spc="-15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сетевом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85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взаимодействии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236855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Апробация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внедрения</a:t>
                      </a:r>
                      <a:r>
                        <a:rPr lang="en-US" sz="1400" spc="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практик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сетевого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229235">
                        <a:spcAft>
                          <a:spcPts val="0"/>
                        </a:spcAft>
                        <a:tabLst>
                          <a:tab pos="1026795" algn="l"/>
                          <a:tab pos="1226185" algn="l"/>
                        </a:tabLst>
                      </a:pP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взаимодействи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использованием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элементов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цифровой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образовательной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среды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400" spc="-5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при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возможности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),	</a:t>
                      </a:r>
                      <a:r>
                        <a:rPr lang="en-US" sz="14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227330">
                        <a:spcAft>
                          <a:spcPts val="0"/>
                        </a:spcAft>
                        <a:tabLst>
                          <a:tab pos="462280" algn="l"/>
                          <a:tab pos="587375" algn="l"/>
                          <a:tab pos="745490" algn="l"/>
                          <a:tab pos="1160145" algn="l"/>
                          <a:tab pos="1224280" algn="l"/>
                        </a:tabLs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том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числе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	с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привлечением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педагогов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сильных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шк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оле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к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проведению</a:t>
                      </a:r>
                      <a:r>
                        <a:rPr lang="en-US" sz="1400" spc="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уроков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в	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школах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400" spc="-2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дефицитом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педагогических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кадров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Aft>
                          <a:spcPts val="0"/>
                        </a:spcAft>
                        <a:tabLst>
                          <a:tab pos="751840" algn="r"/>
                        </a:tabLs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До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	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438785"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2022г.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22479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Директор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Артеменко</a:t>
                      </a:r>
                      <a:r>
                        <a:rPr lang="en-US" sz="1400" spc="-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А.С.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36525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Директор</a:t>
                      </a:r>
                      <a:r>
                        <a:rPr lang="en-US" sz="14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Артеменко</a:t>
                      </a:r>
                      <a:r>
                        <a:rPr lang="en-US" sz="1400" spc="-7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А.С.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432">
                <a:tc>
                  <a:txBody>
                    <a:bodyPr/>
                    <a:lstStyle/>
                    <a:p>
                      <a:pPr marL="69850" marR="233045">
                        <a:spcAft>
                          <a:spcPts val="0"/>
                        </a:spcAft>
                        <a:tabLst>
                          <a:tab pos="560070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229870">
                        <a:spcAft>
                          <a:spcPts val="0"/>
                        </a:spcAft>
                        <a:tabLst>
                          <a:tab pos="121793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Организация</a:t>
                      </a:r>
                      <a:r>
                        <a:rPr lang="en-US" sz="14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сетевого</a:t>
                      </a:r>
                      <a:r>
                        <a:rPr lang="en-US" sz="14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партнерства	</a:t>
                      </a:r>
                      <a:r>
                        <a:rPr lang="en-US" sz="1400" spc="-2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en-US" sz="1400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421640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применения</a:t>
                      </a:r>
                      <a:r>
                        <a:rPr lang="en-US" sz="14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цифровых</a:t>
                      </a:r>
                      <a:r>
                        <a:rPr lang="en-US" sz="14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образовательных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ресурсов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Aft>
                          <a:spcPts val="0"/>
                        </a:spcAft>
                        <a:tabLst>
                          <a:tab pos="751840" algn="r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До	31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 marR="438785">
                        <a:spcAft>
                          <a:spcPts val="0"/>
                        </a:spcAft>
                      </a:pPr>
                      <a:r>
                        <a:rPr lang="en-US" sz="1400" spc="-5">
                          <a:latin typeface="Times New Roman"/>
                          <a:ea typeface="Times New Roman"/>
                          <a:cs typeface="Times New Roman"/>
                        </a:rPr>
                        <a:t>декабря</a:t>
                      </a:r>
                      <a:r>
                        <a:rPr lang="en-US" sz="1400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2022г.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22479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Директор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Артеменко</a:t>
                      </a:r>
                      <a:r>
                        <a:rPr lang="en-US" sz="1400" spc="-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А.С.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8890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Директор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Артеменко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А.С.;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заместитель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директора</a:t>
                      </a:r>
                      <a:r>
                        <a:rPr lang="en-US" sz="1400" spc="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УВР</a:t>
                      </a:r>
                      <a:r>
                        <a:rPr lang="en-US" sz="1400" spc="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Смолина</a:t>
                      </a:r>
                      <a:r>
                        <a:rPr lang="en-US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Ю.А.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70">
                <a:tc>
                  <a:txBody>
                    <a:bodyPr/>
                    <a:lstStyle/>
                    <a:p>
                      <a:pPr marL="69850" marR="649605">
                        <a:spcAft>
                          <a:spcPts val="0"/>
                        </a:spcAft>
                      </a:pPr>
                      <a:r>
                        <a:rPr lang="en-US" sz="1400" spc="-5">
                          <a:latin typeface="Times New Roman"/>
                          <a:ea typeface="Times New Roman"/>
                          <a:cs typeface="Times New Roman"/>
                        </a:rPr>
                        <a:t>Заключать</a:t>
                      </a:r>
                      <a:r>
                        <a:rPr lang="en-US" sz="1400" spc="-2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целевые</a:t>
                      </a:r>
                      <a:r>
                        <a:rPr lang="en-US" sz="14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договоры</a:t>
                      </a:r>
                      <a:r>
                        <a:rPr lang="en-US" sz="14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141605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Профориентационная</a:t>
                      </a:r>
                      <a:r>
                        <a:rPr lang="en-US" sz="1400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r>
                        <a:rPr lang="en-US" sz="1400" spc="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215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обучающимися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480060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Весь</a:t>
                      </a:r>
                      <a:r>
                        <a:rPr lang="en-US" sz="14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период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57200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Директор,</a:t>
                      </a:r>
                      <a:r>
                        <a:rPr lang="en-US" sz="14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spc="-5">
                          <a:latin typeface="Times New Roman"/>
                          <a:ea typeface="Times New Roman"/>
                          <a:cs typeface="Times New Roman"/>
                        </a:rPr>
                        <a:t>заместитель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8580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директора</a:t>
                      </a:r>
                      <a:r>
                        <a:rPr lang="en-US" sz="1400" spc="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en-US" sz="1400" spc="-2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УВР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8580" marR="267335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и ВР, классные</a:t>
                      </a:r>
                      <a:r>
                        <a:rPr lang="en-US" sz="1400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руководители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25095">
                        <a:spcAft>
                          <a:spcPts val="0"/>
                        </a:spcAft>
                      </a:pPr>
                      <a:r>
                        <a:rPr lang="en-US" sz="14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Педагогический</a:t>
                      </a:r>
                      <a:r>
                        <a:rPr lang="en-US" sz="14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коллектив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00108"/>
            <a:ext cx="807249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С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УЧИТЕЛЯМИ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кадры – ключевой фактор,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определяющий качество школьного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Методический десант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Посещение и анализ уроков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Семинар «Современный урок по ФГОС»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Семинар – практикум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(обмен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опытом)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совет «Повышения качества образования в школе, от идеи к совершенству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Проектная мастерская «Благоустройство школьного двора»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14414" y="396697"/>
            <a:ext cx="750099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С ОБУЧАЮЩИМИСЯ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Анкетирование среди обучающихся школы  «Выявление интересов  у обучающихся  к школьной жизни»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муниципальных контрольных работ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целью объективности уровня качества образования и построения работы с учителями и создание ИОМ для учителей)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Организована экскурсия в драм.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театр, 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раеведческий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музей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Абакана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рамках Пушкинской карты.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360</TotalTime>
  <Words>554</Words>
  <Application>Microsoft Office PowerPoint</Application>
  <PresentationFormat>Экран (4:3)</PresentationFormat>
  <Paragraphs>145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34</cp:revision>
  <dcterms:created xsi:type="dcterms:W3CDTF">2022-08-16T05:49:59Z</dcterms:created>
  <dcterms:modified xsi:type="dcterms:W3CDTF">2022-08-16T15:25:47Z</dcterms:modified>
</cp:coreProperties>
</file>